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2" d="100"/>
          <a:sy n="72" d="100"/>
        </p:scale>
        <p:origin x="456"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4D4B2D-F9DF-47C7-B28C-6B93DCA2C823}" type="datetimeFigureOut">
              <a:rPr lang="en-US" smtClean="0"/>
              <a:t>11/15/2023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2AF1865-9069-4B20-83AB-9A697437C09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53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D4B2D-F9DF-47C7-B28C-6B93DCA2C82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F1865-9069-4B20-83AB-9A697437C09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51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D4B2D-F9DF-47C7-B28C-6B93DCA2C82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F1865-9069-4B20-83AB-9A697437C09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310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D4B2D-F9DF-47C7-B28C-6B93DCA2C82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F1865-9069-4B20-83AB-9A697437C09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163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D4B2D-F9DF-47C7-B28C-6B93DCA2C82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F1865-9069-4B20-83AB-9A697437C09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500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4D4B2D-F9DF-47C7-B28C-6B93DCA2C82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F1865-9069-4B20-83AB-9A697437C09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061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4D4B2D-F9DF-47C7-B28C-6B93DCA2C823}"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AF1865-9069-4B20-83AB-9A697437C09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07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4D4B2D-F9DF-47C7-B28C-6B93DCA2C823}"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AF1865-9069-4B20-83AB-9A697437C09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825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D4B2D-F9DF-47C7-B28C-6B93DCA2C823}"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AF1865-9069-4B20-83AB-9A697437C098}" type="slidenum">
              <a:rPr lang="en-US" smtClean="0"/>
              <a:t>‹#›</a:t>
            </a:fld>
            <a:endParaRPr lang="en-US"/>
          </a:p>
        </p:txBody>
      </p:sp>
    </p:spTree>
    <p:extLst>
      <p:ext uri="{BB962C8B-B14F-4D97-AF65-F5344CB8AC3E}">
        <p14:creationId xmlns:p14="http://schemas.microsoft.com/office/powerpoint/2010/main" val="337308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4D4B2D-F9DF-47C7-B28C-6B93DCA2C82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F1865-9069-4B20-83AB-9A697437C09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34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44D4B2D-F9DF-47C7-B28C-6B93DCA2C823}" type="datetimeFigureOut">
              <a:rPr lang="en-US" smtClean="0"/>
              <a:t>11/15/2023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E2AF1865-9069-4B20-83AB-9A697437C09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699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44D4B2D-F9DF-47C7-B28C-6B93DCA2C823}" type="datetimeFigureOut">
              <a:rPr lang="en-US" smtClean="0"/>
              <a:t>11/15/2023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2AF1865-9069-4B20-83AB-9A697437C09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4502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vecteezy.com/vector-art/326495-thank-you-vector-background"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5D96-6111-39F7-D899-338537F509C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E18621D-69E5-A350-D8A7-08772CD050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266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1237-1899-85FF-9916-2AED5A709A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A2E716-98DC-4903-E325-9E824D5C4660}"/>
              </a:ext>
            </a:extLst>
          </p:cNvPr>
          <p:cNvSpPr>
            <a:spLocks noGrp="1"/>
          </p:cNvSpPr>
          <p:nvPr>
            <p:ph idx="1"/>
          </p:nvPr>
        </p:nvSpPr>
        <p:spPr/>
        <p:txBody>
          <a:bodyPr>
            <a:noAutofit/>
          </a:bodyPr>
          <a:lstStyle/>
          <a:p>
            <a:pPr marL="0" indent="0" algn="r">
              <a:buNone/>
            </a:pPr>
            <a:r>
              <a:rPr lang="fa-IR" sz="2800" dirty="0"/>
              <a:t> مداخالت مکانيکي</a:t>
            </a:r>
          </a:p>
          <a:p>
            <a:pPr marL="0" indent="0" algn="r">
              <a:buNone/>
            </a:pPr>
            <a:r>
              <a:rPr lang="fa-IR" sz="2800" dirty="0"/>
              <a:t>اقدامات غیر داروئی به ترتیب اولويت شامل ماساژ دو دستی ، پک کردن رحم با تامپون يا بالون رحمی يا سوند فولی و تکنیکهاي جراحی است.</a:t>
            </a:r>
          </a:p>
          <a:p>
            <a:pPr marL="0" indent="0" algn="r">
              <a:buNone/>
            </a:pPr>
            <a:r>
              <a:rPr lang="fa-IR" sz="2800" dirty="0"/>
              <a:t>ماساژ دو دستي</a:t>
            </a:r>
          </a:p>
          <a:p>
            <a:pPr marL="0" indent="0" algn="r">
              <a:buNone/>
            </a:pPr>
            <a:r>
              <a:rPr lang="fa-IR" sz="2800" dirty="0"/>
              <a:t>فشردن دو دستی رحم روشی ساده اي که در بیشتر موارد خونريزي رحمی را کنترل می کند. در اين روش، دستی را که در باالي شکم است در پشت رحم قرار می دهید و دستی که در واژن است در سطح قدامی دهانه رحم به صورت مشت</a:t>
            </a:r>
          </a:p>
          <a:p>
            <a:pPr marL="0" indent="0" algn="r">
              <a:buNone/>
            </a:pPr>
            <a:r>
              <a:rPr lang="fa-IR" sz="2800" dirty="0"/>
              <a:t>شده قرار داده و ماساژ را انجام می دهید.</a:t>
            </a:r>
          </a:p>
        </p:txBody>
      </p:sp>
    </p:spTree>
    <p:extLst>
      <p:ext uri="{BB962C8B-B14F-4D97-AF65-F5344CB8AC3E}">
        <p14:creationId xmlns:p14="http://schemas.microsoft.com/office/powerpoint/2010/main" val="199628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FE76-F5A4-C34F-60C4-51D55D76DB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41ABD0-BADD-22FE-F46E-1EE4057C78BE}"/>
              </a:ext>
            </a:extLst>
          </p:cNvPr>
          <p:cNvSpPr>
            <a:spLocks noGrp="1"/>
          </p:cNvSpPr>
          <p:nvPr>
            <p:ph idx="1"/>
          </p:nvPr>
        </p:nvSpPr>
        <p:spPr/>
        <p:txBody>
          <a:bodyPr>
            <a:normAutofit/>
          </a:bodyPr>
          <a:lstStyle/>
          <a:p>
            <a:pPr marL="0" indent="0" algn="r">
              <a:buNone/>
            </a:pPr>
            <a:r>
              <a:rPr lang="fa-IR" sz="2800" dirty="0"/>
              <a:t>يکی از روش هاي اداره فعال مرحله سوم زايمان براي پیشگیري از خونريزي پس از زايمان )</a:t>
            </a:r>
            <a:r>
              <a:rPr lang="en-US" sz="2800" dirty="0"/>
              <a:t>PPH)، </a:t>
            </a:r>
            <a:r>
              <a:rPr lang="fa-IR" sz="2800" dirty="0"/>
              <a:t>ماساژ رحمی است که بايد به محض تشخیص خونريزي پس از زايمان براي اطمینان از انقباض رحمی و قطع خونريزي انجام شود.</a:t>
            </a:r>
          </a:p>
          <a:p>
            <a:pPr marL="0" indent="0" algn="r">
              <a:buNone/>
            </a:pPr>
            <a:r>
              <a:rPr lang="fa-IR" sz="2800" dirty="0"/>
              <a:t>اين کار بايد تا زمانی که رحم منقبض شود و يا خونريزي قطع گردد ادامه يابد.</a:t>
            </a:r>
          </a:p>
          <a:p>
            <a:pPr marL="0" indent="0" algn="r">
              <a:buNone/>
            </a:pPr>
            <a:r>
              <a:rPr lang="fa-IR" sz="2800" dirty="0"/>
              <a:t>ماساژ و فشردن رحم به طور اولیه بالفاصله پس از زايمان براي تخلیه لخته ها به عنوان ماساژ درمانی محسوب نمیشود</a:t>
            </a:r>
          </a:p>
          <a:p>
            <a:pPr marL="0" indent="0" algn="r">
              <a:buNone/>
            </a:pPr>
            <a:endParaRPr lang="en-US" sz="2800" dirty="0"/>
          </a:p>
        </p:txBody>
      </p:sp>
    </p:spTree>
    <p:extLst>
      <p:ext uri="{BB962C8B-B14F-4D97-AF65-F5344CB8AC3E}">
        <p14:creationId xmlns:p14="http://schemas.microsoft.com/office/powerpoint/2010/main" val="162588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BAF0-773D-6083-D6E3-C241E905CAB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4489CFD-2131-152F-6779-50DA800EDB79}"/>
              </a:ext>
            </a:extLst>
          </p:cNvPr>
          <p:cNvSpPr>
            <a:spLocks noGrp="1"/>
          </p:cNvSpPr>
          <p:nvPr>
            <p:ph idx="1"/>
          </p:nvPr>
        </p:nvSpPr>
        <p:spPr/>
        <p:txBody>
          <a:bodyPr>
            <a:normAutofit fontScale="85000" lnSpcReduction="10000"/>
          </a:bodyPr>
          <a:lstStyle/>
          <a:p>
            <a:pPr marL="0" indent="0" algn="r">
              <a:buNone/>
            </a:pPr>
            <a:r>
              <a:rPr lang="fa-IR" dirty="0"/>
              <a:t>پک كردن رحم</a:t>
            </a:r>
          </a:p>
          <a:p>
            <a:pPr marL="0" indent="0" algn="r">
              <a:buNone/>
            </a:pPr>
            <a:r>
              <a:rPr lang="fa-IR" dirty="0"/>
              <a:t>پک داخل رحم بايد در خانم هايی که خونريزي پس از زايمان )</a:t>
            </a:r>
            <a:r>
              <a:rPr lang="en-US" dirty="0"/>
              <a:t>PPH )</a:t>
            </a:r>
            <a:r>
              <a:rPr lang="fa-IR" dirty="0"/>
              <a:t>مقاوم به درمان دارند و دچار آتونی رحم هستند و تمايل به حفظ باروري دارند انجام شود. هم چنین در خانم هايی که خونريزي پس از زايمان )</a:t>
            </a:r>
            <a:r>
              <a:rPr lang="en-US" dirty="0"/>
              <a:t>PPH )</a:t>
            </a:r>
            <a:r>
              <a:rPr lang="fa-IR" dirty="0"/>
              <a:t>دارند و به داروهاي</a:t>
            </a:r>
          </a:p>
          <a:p>
            <a:pPr marL="0" indent="0" algn="r">
              <a:buNone/>
            </a:pPr>
            <a:r>
              <a:rPr lang="fa-IR" dirty="0"/>
              <a:t>يوتروتونیک جواب نمیدهند و يا در مواردي که اين داروها در دسترس نیستند می توان داخل رحمی را پک کرد. به اين منظور میتوان از گاز استريل آغشته به 5000 واحد ترومبین و 5 میلی لیتر نرمال سالین استريل استفاده نمود. ابزارهاي</a:t>
            </a:r>
          </a:p>
          <a:p>
            <a:pPr marL="0" indent="0" algn="r">
              <a:buNone/>
            </a:pPr>
            <a:r>
              <a:rPr lang="fa-IR" dirty="0"/>
              <a:t>ديگري که براي اين منظور به کار میروند عبارتند از: بالون )از قبیل سوند فولی، بالون بکري </a:t>
            </a:r>
            <a:r>
              <a:rPr lang="en-US" dirty="0"/>
              <a:t>Bakri SOS، </a:t>
            </a:r>
            <a:r>
              <a:rPr lang="fa-IR" dirty="0"/>
              <a:t>کاتتر سنگستون بالک مور( . در صورت نبود اين ابزارها از کاندوم و بالون اورولوژيک </a:t>
            </a:r>
            <a:r>
              <a:rPr lang="en-US" dirty="0" err="1"/>
              <a:t>Rusch</a:t>
            </a:r>
            <a:r>
              <a:rPr lang="en-US" dirty="0"/>
              <a:t> </a:t>
            </a:r>
            <a:r>
              <a:rPr lang="fa-IR" dirty="0"/>
              <a:t>نیز میتوان به عنوان يک ابزار</a:t>
            </a:r>
          </a:p>
          <a:p>
            <a:pPr marL="0" indent="0" algn="r">
              <a:buNone/>
            </a:pPr>
            <a:r>
              <a:rPr lang="fa-IR" dirty="0"/>
              <a:t>موثر، راحت و کم هزينه استفاده نمود.</a:t>
            </a:r>
          </a:p>
          <a:p>
            <a:pPr marL="0" indent="0" algn="r">
              <a:buNone/>
            </a:pPr>
            <a:r>
              <a:rPr lang="fa-IR" dirty="0"/>
              <a:t>نکته: در صورت کنترل خونريزي بالون يا پک بايد بعد از 24 ساعت خارج شود.</a:t>
            </a:r>
          </a:p>
          <a:p>
            <a:pPr marL="0" indent="0" algn="r">
              <a:buNone/>
            </a:pPr>
            <a:endParaRPr lang="en-US" dirty="0"/>
          </a:p>
        </p:txBody>
      </p:sp>
    </p:spTree>
    <p:extLst>
      <p:ext uri="{BB962C8B-B14F-4D97-AF65-F5344CB8AC3E}">
        <p14:creationId xmlns:p14="http://schemas.microsoft.com/office/powerpoint/2010/main" val="69205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A998-CEBB-DB0F-3F82-1E7EDACF5703}"/>
              </a:ext>
            </a:extLst>
          </p:cNvPr>
          <p:cNvSpPr>
            <a:spLocks noGrp="1"/>
          </p:cNvSpPr>
          <p:nvPr>
            <p:ph type="title"/>
          </p:nvPr>
        </p:nvSpPr>
        <p:spPr/>
        <p:txBody>
          <a:bodyPr/>
          <a:lstStyle/>
          <a:p>
            <a:pPr algn="r"/>
            <a:r>
              <a:rPr lang="fa-IR" dirty="0"/>
              <a:t>نکات مهم در استفاده از سوند فولي:</a:t>
            </a:r>
            <a:endParaRPr lang="en-US" dirty="0"/>
          </a:p>
        </p:txBody>
      </p:sp>
      <p:sp>
        <p:nvSpPr>
          <p:cNvPr id="3" name="Content Placeholder 2">
            <a:extLst>
              <a:ext uri="{FF2B5EF4-FFF2-40B4-BE49-F238E27FC236}">
                <a16:creationId xmlns:a16="http://schemas.microsoft.com/office/drawing/2014/main" id="{887A614D-F5D1-7041-FDAC-3021D9B3B289}"/>
              </a:ext>
            </a:extLst>
          </p:cNvPr>
          <p:cNvSpPr>
            <a:spLocks noGrp="1"/>
          </p:cNvSpPr>
          <p:nvPr>
            <p:ph idx="1"/>
          </p:nvPr>
        </p:nvSpPr>
        <p:spPr/>
        <p:txBody>
          <a:bodyPr>
            <a:normAutofit fontScale="70000" lnSpcReduction="20000"/>
          </a:bodyPr>
          <a:lstStyle/>
          <a:p>
            <a:pPr marL="0" indent="0" algn="r">
              <a:buNone/>
            </a:pPr>
            <a:r>
              <a:rPr lang="fa-IR" dirty="0"/>
              <a:t>4 –3 عدد سوند فولی شماره 16 را داخل رحم قرارداده و بادکنک آنها را به میزان 61-81 سی سی با محلول نرمال سالین پر کنید. انتهاي باز کاتتر فرصت درناژ را فراهم می کند. کاتتر 24– 12 ساعت بعد بايد برداشته شود.</a:t>
            </a:r>
          </a:p>
          <a:p>
            <a:pPr marL="0" indent="0" algn="r">
              <a:buNone/>
            </a:pPr>
            <a:r>
              <a:rPr lang="fa-IR" dirty="0"/>
              <a:t> در صورت استفاده از دستکش يا کاندوم استريل )که معموالً در بخشهاي نازائی موجود است( توصیه می شود کاتتر فولی هم در کنار آن به کار رود تا امکان تخلیه خون پشت بالون وجود داشته باشد.</a:t>
            </a:r>
          </a:p>
          <a:p>
            <a:pPr marL="0" indent="0" algn="r">
              <a:buNone/>
            </a:pPr>
            <a:r>
              <a:rPr lang="fa-IR" dirty="0"/>
              <a:t> در اين موارد با متوقف شدن خونريزي پس از 4-5 ساعت، از حجم مايع داخل بالونها کم کرده و مجددا خونريزي چک شود. در صورت بروز خونريزي مجددا بالون ها پر شده و تا 24 ساعت نگهداري شود. پس از 24 ساعت</a:t>
            </a:r>
          </a:p>
          <a:p>
            <a:pPr marL="0" indent="0" algn="r">
              <a:buNone/>
            </a:pPr>
            <a:r>
              <a:rPr lang="fa-IR" dirty="0"/>
              <a:t>بايستی تخلیه در طی ساعات اولیه روز و در حضور پزشکان مجرب در بیمارستان و طی دو مرحله )مرحله اول کاهش حجم و بررسی خونريزي سپس تخلیه کامل و خروج بالون ها( انجام شود .</a:t>
            </a:r>
          </a:p>
          <a:p>
            <a:pPr marL="0" indent="0" algn="r">
              <a:buNone/>
            </a:pPr>
            <a:r>
              <a:rPr lang="fa-IR" dirty="0"/>
              <a:t> به دلیل خطر عفونت هنگام استفاده از تامپون رحمی تجويز آنتی بیوتیک وسیع الطیف ) 1/5 </a:t>
            </a:r>
            <a:r>
              <a:rPr lang="en-US" dirty="0"/>
              <a:t>kg/mg </a:t>
            </a:r>
            <a:r>
              <a:rPr lang="fa-IR" dirty="0"/>
              <a:t>جنتامايسین هر 8 ساعت يا مترونیدازول 500 میلی گرم هر 8 ساعت تا خروج سوند( توصیه می شود.</a:t>
            </a:r>
          </a:p>
          <a:p>
            <a:pPr marL="0" indent="0" algn="r">
              <a:buNone/>
            </a:pPr>
            <a:r>
              <a:rPr lang="fa-IR" dirty="0"/>
              <a:t> براي کنترل خونريزي ناشی از آتونی پس از زايمان در خانم هايی که زايمان طبیعی کرده اند، می توان ضمن انجام عملیات احیا و درمان از فشار خارجی بر روي آئورت شکمی به طور موقت استفاده نمود.</a:t>
            </a:r>
            <a:endParaRPr lang="en-US" dirty="0"/>
          </a:p>
        </p:txBody>
      </p:sp>
    </p:spTree>
    <p:extLst>
      <p:ext uri="{BB962C8B-B14F-4D97-AF65-F5344CB8AC3E}">
        <p14:creationId xmlns:p14="http://schemas.microsoft.com/office/powerpoint/2010/main" val="3532864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3211D-52B2-624A-D2FE-A753F6ACEE3B}"/>
              </a:ext>
            </a:extLst>
          </p:cNvPr>
          <p:cNvSpPr>
            <a:spLocks noGrp="1"/>
          </p:cNvSpPr>
          <p:nvPr>
            <p:ph type="title"/>
          </p:nvPr>
        </p:nvSpPr>
        <p:spPr/>
        <p:txBody>
          <a:bodyPr/>
          <a:lstStyle/>
          <a:p>
            <a:pPr algn="r"/>
            <a:r>
              <a:rPr lang="fa-IR" dirty="0"/>
              <a:t>مداخلات جراحي</a:t>
            </a:r>
            <a:endParaRPr lang="en-US" dirty="0"/>
          </a:p>
        </p:txBody>
      </p:sp>
      <p:sp>
        <p:nvSpPr>
          <p:cNvPr id="3" name="Content Placeholder 2">
            <a:extLst>
              <a:ext uri="{FF2B5EF4-FFF2-40B4-BE49-F238E27FC236}">
                <a16:creationId xmlns:a16="http://schemas.microsoft.com/office/drawing/2014/main" id="{392588C1-2CE6-50E5-B694-9463E388955A}"/>
              </a:ext>
            </a:extLst>
          </p:cNvPr>
          <p:cNvSpPr>
            <a:spLocks noGrp="1"/>
          </p:cNvSpPr>
          <p:nvPr>
            <p:ph idx="1"/>
          </p:nvPr>
        </p:nvSpPr>
        <p:spPr/>
        <p:txBody>
          <a:bodyPr>
            <a:noAutofit/>
          </a:bodyPr>
          <a:lstStyle/>
          <a:p>
            <a:pPr marL="0" indent="0" algn="r">
              <a:buNone/>
            </a:pPr>
            <a:r>
              <a:rPr lang="fa-IR" sz="2400" dirty="0"/>
              <a:t>اگر خونريزي پس از زايمان، به درمان دارويی يا مداخالت مکانیکی جواب نداد، می توان از مداخالت جراحی براي کنترل خونريزي استفاده نمود مانند سوچور فشاري ) </a:t>
            </a:r>
            <a:r>
              <a:rPr lang="en-US" sz="2400" dirty="0"/>
              <a:t>sutures Compression)، </a:t>
            </a:r>
            <a:r>
              <a:rPr lang="fa-IR" sz="2400" dirty="0"/>
              <a:t>بستن شريان رحمی، شريان هاي تخمدانی و</a:t>
            </a:r>
          </a:p>
          <a:p>
            <a:pPr marL="0" indent="0" algn="r">
              <a:buNone/>
            </a:pPr>
            <a:r>
              <a:rPr lang="fa-IR" sz="2400" dirty="0"/>
              <a:t>ايلیاک داخلی و هیسترکتومی توتال و يا ساب توتال.</a:t>
            </a:r>
          </a:p>
          <a:p>
            <a:pPr marL="0" indent="0" algn="r">
              <a:buNone/>
            </a:pPr>
            <a:r>
              <a:rPr lang="fa-IR" sz="2400" dirty="0"/>
              <a:t>-1 سوچور فشاری: براي کنترل خونريزي ناشی از آتونی رحم، جفت سر راهی و يا پالسنتا اکرتا به کار میرود. در اين روش )تکنیک </a:t>
            </a:r>
            <a:r>
              <a:rPr lang="en-US" sz="2400" dirty="0"/>
              <a:t>LYNCH-B </a:t>
            </a:r>
            <a:r>
              <a:rPr lang="fa-IR" sz="2400" dirty="0"/>
              <a:t>و تکنیک </a:t>
            </a:r>
            <a:r>
              <a:rPr lang="en-US" sz="2400" dirty="0" err="1"/>
              <a:t>squar</a:t>
            </a:r>
            <a:r>
              <a:rPr lang="en-US" sz="2400" dirty="0"/>
              <a:t> )</a:t>
            </a:r>
            <a:r>
              <a:rPr lang="fa-IR" sz="2400" dirty="0"/>
              <a:t>با اتصال ديواره قدامی و خلفی به همديگر فضاي حفره رحمی حذف میشود.</a:t>
            </a:r>
          </a:p>
          <a:p>
            <a:pPr marL="0" indent="0" algn="r">
              <a:buNone/>
            </a:pPr>
            <a:endParaRPr lang="fa-IR" sz="2400" dirty="0"/>
          </a:p>
        </p:txBody>
      </p:sp>
    </p:spTree>
    <p:extLst>
      <p:ext uri="{BB962C8B-B14F-4D97-AF65-F5344CB8AC3E}">
        <p14:creationId xmlns:p14="http://schemas.microsoft.com/office/powerpoint/2010/main" val="287379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9FAC-7736-AE33-A159-8B5060824A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8091F5-DE77-5C51-7A5C-4232DE7B5D13}"/>
              </a:ext>
            </a:extLst>
          </p:cNvPr>
          <p:cNvSpPr>
            <a:spLocks noGrp="1"/>
          </p:cNvSpPr>
          <p:nvPr>
            <p:ph idx="1"/>
          </p:nvPr>
        </p:nvSpPr>
        <p:spPr/>
        <p:txBody>
          <a:bodyPr>
            <a:normAutofit fontScale="85000" lnSpcReduction="20000"/>
          </a:bodyPr>
          <a:lstStyle/>
          <a:p>
            <a:pPr marL="0" indent="0" algn="r">
              <a:buNone/>
            </a:pPr>
            <a:r>
              <a:rPr lang="fa-IR" dirty="0"/>
              <a:t>2 بستن شريان ها: بستن شريان هیپوگاستر نسبت به گذشته کمتر استفاده می شود. در اين عمل بايد دقت شود تا شريان انفانديبولوپلويک به جاي شريان رحمی –تخمدانی در ناحیه لیگامان رحمی –تخمدانی بسته نشود. در کل، از</a:t>
            </a:r>
          </a:p>
          <a:p>
            <a:pPr marL="0" indent="0" algn="r">
              <a:buNone/>
            </a:pPr>
            <a:r>
              <a:rPr lang="fa-IR" dirty="0"/>
              <a:t>آنجا که انجام اين عمل به مهارت جراح نیاز دارد میزان موفقیت آن کم است.</a:t>
            </a:r>
          </a:p>
          <a:p>
            <a:pPr marL="0" indent="0" algn="r">
              <a:buNone/>
            </a:pPr>
            <a:r>
              <a:rPr lang="fa-IR" dirty="0"/>
              <a:t>-3 آمبوليزاسيون شريان رحمي: براي درمان آتونی در شرايطی که ساير روش هاي درمانی با شکست مواجه شده است از اين روش میتوان استفاده کرد.</a:t>
            </a:r>
          </a:p>
          <a:p>
            <a:pPr marL="0" indent="0" algn="r">
              <a:buNone/>
            </a:pPr>
            <a:r>
              <a:rPr lang="fa-IR" dirty="0"/>
              <a:t>-4 هيستركتومي: آخرين انتخاب براي درمان آتونی هیسترکتومی است ولی نبايد جان مادررا به دلیل روش هاي ديگر به خطر انداخت. در مواردي که مادر تعداد کافی فرزند دارد می تواند اولین انتخاب باشد. به دلیل سهولت در انجام</a:t>
            </a:r>
          </a:p>
          <a:p>
            <a:pPr marL="0" indent="0" algn="r">
              <a:buNone/>
            </a:pPr>
            <a:r>
              <a:rPr lang="fa-IR" dirty="0"/>
              <a:t>هیسترکتومی ساب توتال و زمان عمل کوتاه تر و اينکه اغلب بیماران جوان می باشند، هیسترکتومی ساب توتال نسبت به توتال ارجح است. ولي مي بايست از خروج كامل بستر جفت در موارد جفت سرراهي مطمئن شد كه ممکن است منجر به</a:t>
            </a:r>
          </a:p>
          <a:p>
            <a:pPr marL="0" indent="0" algn="r">
              <a:buNone/>
            </a:pPr>
            <a:r>
              <a:rPr lang="fa-IR" dirty="0"/>
              <a:t>برداشتن قسمتي از سرويکس و يا هيستركتومي توتال نيز بشود.</a:t>
            </a:r>
            <a:endParaRPr lang="en-US" dirty="0"/>
          </a:p>
        </p:txBody>
      </p:sp>
    </p:spTree>
    <p:extLst>
      <p:ext uri="{BB962C8B-B14F-4D97-AF65-F5344CB8AC3E}">
        <p14:creationId xmlns:p14="http://schemas.microsoft.com/office/powerpoint/2010/main" val="379009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4EB7-44A3-8AF3-C1DF-D4F29C459DC8}"/>
              </a:ext>
            </a:extLst>
          </p:cNvPr>
          <p:cNvSpPr>
            <a:spLocks noGrp="1"/>
          </p:cNvSpPr>
          <p:nvPr>
            <p:ph type="title"/>
          </p:nvPr>
        </p:nvSpPr>
        <p:spPr/>
        <p:txBody>
          <a:bodyPr/>
          <a:lstStyle/>
          <a:p>
            <a:pPr algn="r"/>
            <a:r>
              <a:rPr lang="fa-IR" dirty="0"/>
              <a:t>ملاحظات پس از كنترل خونريزی</a:t>
            </a:r>
            <a:br>
              <a:rPr lang="fa-IR" dirty="0"/>
            </a:br>
            <a:endParaRPr lang="en-US" dirty="0"/>
          </a:p>
        </p:txBody>
      </p:sp>
      <p:sp>
        <p:nvSpPr>
          <p:cNvPr id="3" name="Content Placeholder 2">
            <a:extLst>
              <a:ext uri="{FF2B5EF4-FFF2-40B4-BE49-F238E27FC236}">
                <a16:creationId xmlns:a16="http://schemas.microsoft.com/office/drawing/2014/main" id="{76D0FB90-A282-0BC7-E40E-6C33BB365AFA}"/>
              </a:ext>
            </a:extLst>
          </p:cNvPr>
          <p:cNvSpPr>
            <a:spLocks noGrp="1"/>
          </p:cNvSpPr>
          <p:nvPr>
            <p:ph idx="1"/>
          </p:nvPr>
        </p:nvSpPr>
        <p:spPr/>
        <p:txBody>
          <a:bodyPr>
            <a:normAutofit/>
          </a:bodyPr>
          <a:lstStyle/>
          <a:p>
            <a:pPr marL="0" indent="0" algn="r">
              <a:buNone/>
            </a:pPr>
            <a:r>
              <a:rPr lang="fa-IR" sz="2800" dirty="0"/>
              <a:t>پيشگيری از آمبولي: 24 ساعت پس از قطع خونريزي براي پیشگیري از ترومبوز وريدي، پروفیالکسی ترومبو آمبولی را مطابق پروتکل مربوط شروع کنید.</a:t>
            </a:r>
          </a:p>
          <a:p>
            <a:pPr marL="0" indent="0" algn="r">
              <a:buNone/>
            </a:pPr>
            <a:r>
              <a:rPr lang="fa-IR" sz="2800" dirty="0"/>
              <a:t>كنترل عفونت: براي کنترل خونريزي ديررس پس از زايمان اگر عفونت وجود داشت بايد مطابق پروتکل تب پس از زايمان اقدام شود.</a:t>
            </a:r>
          </a:p>
          <a:p>
            <a:pPr marL="0" indent="0" algn="r">
              <a:buNone/>
            </a:pPr>
            <a:r>
              <a:rPr lang="fa-IR" sz="2800" dirty="0"/>
              <a:t>کنترل عالئم حیاتی، میزان خونريزي و برون ده ادراري مطابق پروتکل زايمان انجام شود.</a:t>
            </a:r>
            <a:endParaRPr lang="en-US" sz="2800" dirty="0"/>
          </a:p>
        </p:txBody>
      </p:sp>
    </p:spTree>
    <p:extLst>
      <p:ext uri="{BB962C8B-B14F-4D97-AF65-F5344CB8AC3E}">
        <p14:creationId xmlns:p14="http://schemas.microsoft.com/office/powerpoint/2010/main" val="961834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F443-3311-3CDE-45B3-8B8B9D9D11B5}"/>
              </a:ext>
            </a:extLst>
          </p:cNvPr>
          <p:cNvSpPr>
            <a:spLocks noGrp="1"/>
          </p:cNvSpPr>
          <p:nvPr>
            <p:ph type="title"/>
          </p:nvPr>
        </p:nvSpPr>
        <p:spPr/>
        <p:txBody>
          <a:bodyPr/>
          <a:lstStyle/>
          <a:p>
            <a:pPr algn="r"/>
            <a:r>
              <a:rPr lang="fa-IR" dirty="0"/>
              <a:t>اداره خونريزی ناشي از آسيب دستگاه تناسلي</a:t>
            </a:r>
            <a:br>
              <a:rPr lang="fa-IR" dirty="0"/>
            </a:br>
            <a:endParaRPr lang="en-US" dirty="0"/>
          </a:p>
        </p:txBody>
      </p:sp>
      <p:sp>
        <p:nvSpPr>
          <p:cNvPr id="3" name="Content Placeholder 2">
            <a:extLst>
              <a:ext uri="{FF2B5EF4-FFF2-40B4-BE49-F238E27FC236}">
                <a16:creationId xmlns:a16="http://schemas.microsoft.com/office/drawing/2014/main" id="{E519273E-7108-9501-B034-3618F06024FB}"/>
              </a:ext>
            </a:extLst>
          </p:cNvPr>
          <p:cNvSpPr>
            <a:spLocks noGrp="1"/>
          </p:cNvSpPr>
          <p:nvPr>
            <p:ph idx="1"/>
          </p:nvPr>
        </p:nvSpPr>
        <p:spPr/>
        <p:txBody>
          <a:bodyPr>
            <a:normAutofit fontScale="85000" lnSpcReduction="10000"/>
          </a:bodyPr>
          <a:lstStyle/>
          <a:p>
            <a:pPr marL="0" indent="0" algn="r">
              <a:buNone/>
            </a:pPr>
            <a:r>
              <a:rPr lang="fa-IR" dirty="0"/>
              <a:t>ارگی رحم به طور نادر در زايمان واژينال اتفاق می افتد. تحريک زايمانی )اينداکشن( و سابقه جراحی هاي روي رحم در زمان قبل از زايمان از علل مستعد کننده پارگی رحم است.</a:t>
            </a:r>
          </a:p>
          <a:p>
            <a:pPr marL="0" indent="0" algn="r">
              <a:buNone/>
            </a:pPr>
            <a:r>
              <a:rPr lang="fa-IR" dirty="0"/>
              <a:t>عالئم پارگی رحم: خونريزي واژينال، درد شکم، تاکیکاردي در مادر، کالپس گردش خون بدون توجه به مقدار خونريزي قابل مشاهده در مادر و يا افزايش دور شکم</a:t>
            </a:r>
          </a:p>
          <a:p>
            <a:pPr marL="0" indent="0" algn="r">
              <a:buNone/>
            </a:pPr>
            <a:r>
              <a:rPr lang="fa-IR" dirty="0"/>
              <a:t>پارگی کمتر از 2 سانتیمتر را که در سگمان تحتانی و بدون خونريزي است می توان به صورت انتظاري مراقبت و پیگیري نمود. در موارد ديگر، نحوه برخورد بر اساس يافته ها و شدت عارضه است و از احیاء مادر تا عمل جراحی براي ترمیم</a:t>
            </a:r>
          </a:p>
          <a:p>
            <a:pPr marL="0" indent="0" algn="r">
              <a:buNone/>
            </a:pPr>
            <a:r>
              <a:rPr lang="fa-IR" dirty="0"/>
              <a:t>نقص و يا حتی هیسترکتومی میتواند متفاوت باشد.</a:t>
            </a:r>
          </a:p>
          <a:p>
            <a:pPr marL="0" indent="0" algn="r">
              <a:buNone/>
            </a:pPr>
            <a:r>
              <a:rPr lang="fa-IR" dirty="0"/>
              <a:t>در صورتی که عالئم به نفع شوک هموراژيک باشد و خونريزي خارجی وجود نداشته باشد و يا حتی رحم منقبض باشد به پارگی رحم بايد فکر شود و اقدام فوري در بیمار نجات بخش جان مادر است.</a:t>
            </a:r>
            <a:endParaRPr lang="en-US" dirty="0"/>
          </a:p>
        </p:txBody>
      </p:sp>
    </p:spTree>
    <p:extLst>
      <p:ext uri="{BB962C8B-B14F-4D97-AF65-F5344CB8AC3E}">
        <p14:creationId xmlns:p14="http://schemas.microsoft.com/office/powerpoint/2010/main" val="149655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B482-F2D1-FDA9-4DA8-52C8A8ED6A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C5B836-9730-B9EB-F8B7-CDA0EDF6673B}"/>
              </a:ext>
            </a:extLst>
          </p:cNvPr>
          <p:cNvSpPr>
            <a:spLocks noGrp="1"/>
          </p:cNvSpPr>
          <p:nvPr>
            <p:ph idx="1"/>
          </p:nvPr>
        </p:nvSpPr>
        <p:spPr/>
        <p:txBody>
          <a:bodyPr>
            <a:noAutofit/>
          </a:bodyPr>
          <a:lstStyle/>
          <a:p>
            <a:pPr marL="0" indent="0" algn="r">
              <a:buNone/>
            </a:pPr>
            <a:r>
              <a:rPr lang="fa-IR" sz="2800" dirty="0"/>
              <a:t>آسيب و پارگي های دهانه رحم يا واژن</a:t>
            </a:r>
          </a:p>
          <a:p>
            <a:pPr marL="0" indent="0" algn="r">
              <a:buNone/>
            </a:pPr>
            <a:r>
              <a:rPr lang="fa-IR" sz="2800" dirty="0"/>
              <a:t>هماتوم يا پارگی به دلیل تروماي زايمانی می تواند باعث از دست دادن میزان قابل توجهی خون شود. بنابراين هموستاز کافی در زمان ترمیم پارگی و يا اپی زياتومی مورد نیاز است. هماتوم می تواند موجب بروز درد شود و يا برحسب شدت</a:t>
            </a:r>
          </a:p>
          <a:p>
            <a:pPr marL="0" indent="0" algn="r">
              <a:buNone/>
            </a:pPr>
            <a:r>
              <a:rPr lang="fa-IR" sz="2800" dirty="0"/>
              <a:t>خونريزي موجب تغییر در عالئم حیاتی گردد. هماتوم در واژن يا رکتوم اغلب به شکل يک توده در معاينه قابل لمس است. معموال زمانی که ا قدا مات انجام شده براي کنترل خونريزي بعد از زايمان ناموفق باشد ممکن است در بررسی، جراحات</a:t>
            </a:r>
          </a:p>
          <a:p>
            <a:pPr marL="0" indent="0" algn="r">
              <a:buNone/>
            </a:pPr>
            <a:r>
              <a:rPr lang="fa-IR" sz="2800" dirty="0"/>
              <a:t>و پارگیهاي دستگاه تناسلی شناسايی شوند.</a:t>
            </a:r>
          </a:p>
          <a:p>
            <a:pPr marL="0" indent="0" algn="r">
              <a:buNone/>
            </a:pPr>
            <a:r>
              <a:rPr lang="fa-IR" sz="2800" dirty="0"/>
              <a:t>در صورت وجود اوزينگ منتشر ضمن انجام هموستاز مطمئن توصیه به پر نمودن فضاهاي مرده و خالی )</a:t>
            </a:r>
            <a:r>
              <a:rPr lang="en-US" sz="2800" dirty="0"/>
              <a:t>space dead )</a:t>
            </a:r>
            <a:r>
              <a:rPr lang="fa-IR" sz="2800" dirty="0"/>
              <a:t>و ارزيابی وضعیت انعقادي به سرعت صورت گیرد و فاکتورهاي انعقادي بر حسب نوع اختالل تجويز گردد.</a:t>
            </a:r>
          </a:p>
          <a:p>
            <a:pPr marL="0" indent="0" algn="r">
              <a:buNone/>
            </a:pPr>
            <a:endParaRPr lang="en-US" sz="2800" dirty="0"/>
          </a:p>
        </p:txBody>
      </p:sp>
    </p:spTree>
    <p:extLst>
      <p:ext uri="{BB962C8B-B14F-4D97-AF65-F5344CB8AC3E}">
        <p14:creationId xmlns:p14="http://schemas.microsoft.com/office/powerpoint/2010/main" val="3331269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AB8A-5439-0B69-BDA7-BE597E09B2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F2C7BB-3D9E-D13E-BF40-ED19431043F8}"/>
              </a:ext>
            </a:extLst>
          </p:cNvPr>
          <p:cNvSpPr>
            <a:spLocks noGrp="1"/>
          </p:cNvSpPr>
          <p:nvPr>
            <p:ph idx="1"/>
          </p:nvPr>
        </p:nvSpPr>
        <p:spPr/>
        <p:txBody>
          <a:bodyPr/>
          <a:lstStyle/>
          <a:p>
            <a:pPr marL="0" indent="0" algn="r">
              <a:buNone/>
            </a:pPr>
            <a:r>
              <a:rPr lang="fa-IR" dirty="0"/>
              <a:t>اگر هماتوم کوچک باشد می توان آن را با مديريت انتظاري و مشاهده از نزديک کنترل کرد. در مادرانی که با وجود جايگزين نمودن حجم ماي عات به جاي خون از دست رفته و يا پیشگیري از گسترش هماتوم هنوز عاليم حیاتی ضعیف است،</a:t>
            </a:r>
          </a:p>
          <a:p>
            <a:pPr marL="0" indent="0" algn="r">
              <a:buNone/>
            </a:pPr>
            <a:r>
              <a:rPr lang="fa-IR" dirty="0"/>
              <a:t>درمان هماتوم با ايجاد انسزيون و درناژ محل هماتوم و هموستاز عروق خونی ضروري است. برش بايد در قسمتی که بیشترين اتساع را دارد ان جام شود و همزمان با تخلیه خون و لخته ها نسبت به بستن محل هاي خونريزي دهنده اقدام</a:t>
            </a:r>
          </a:p>
          <a:p>
            <a:pPr marL="0" indent="0" algn="r">
              <a:buNone/>
            </a:pPr>
            <a:r>
              <a:rPr lang="fa-IR" dirty="0"/>
              <a:t>گردد و حفره ناشی از برداشتن هماتوم با بخیه بسته شود. منطقه درگیر بايد تمیز و کلیه عروق خون ده بايد هموستاز شود.</a:t>
            </a:r>
          </a:p>
          <a:p>
            <a:pPr marL="0" indent="0" algn="r">
              <a:buNone/>
            </a:pPr>
            <a:endParaRPr lang="en-US" dirty="0"/>
          </a:p>
        </p:txBody>
      </p:sp>
    </p:spTree>
    <p:extLst>
      <p:ext uri="{BB962C8B-B14F-4D97-AF65-F5344CB8AC3E}">
        <p14:creationId xmlns:p14="http://schemas.microsoft.com/office/powerpoint/2010/main" val="198142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63EC-BE4D-93FD-5545-BA9F94A478FB}"/>
              </a:ext>
            </a:extLst>
          </p:cNvPr>
          <p:cNvSpPr>
            <a:spLocks noGrp="1"/>
          </p:cNvSpPr>
          <p:nvPr>
            <p:ph type="title"/>
          </p:nvPr>
        </p:nvSpPr>
        <p:spPr/>
        <p:txBody>
          <a:bodyPr/>
          <a:lstStyle/>
          <a:p>
            <a:pPr algn="r"/>
            <a:r>
              <a:rPr lang="fa-IR" b="1" dirty="0"/>
              <a:t>اداره خونريزی پس از زايمان </a:t>
            </a:r>
            <a:endParaRPr lang="en-US" b="1" dirty="0"/>
          </a:p>
        </p:txBody>
      </p:sp>
      <p:sp>
        <p:nvSpPr>
          <p:cNvPr id="3" name="Content Placeholder 2">
            <a:extLst>
              <a:ext uri="{FF2B5EF4-FFF2-40B4-BE49-F238E27FC236}">
                <a16:creationId xmlns:a16="http://schemas.microsoft.com/office/drawing/2014/main" id="{DCEC0654-93E7-D4DC-A704-DF5A5B1EE3CF}"/>
              </a:ext>
            </a:extLst>
          </p:cNvPr>
          <p:cNvSpPr>
            <a:spLocks noGrp="1"/>
          </p:cNvSpPr>
          <p:nvPr>
            <p:ph idx="1"/>
          </p:nvPr>
        </p:nvSpPr>
        <p:spPr/>
        <p:txBody>
          <a:bodyPr>
            <a:noAutofit/>
          </a:bodyPr>
          <a:lstStyle/>
          <a:p>
            <a:pPr marL="0" indent="0" algn="r">
              <a:buNone/>
            </a:pPr>
            <a:r>
              <a:rPr lang="fa-IR" sz="2800" dirty="0"/>
              <a:t>کنترل خونريزي پس از زايمان با انجام مداخالت دارويی، مداخالت مکانیکی )غیردارويی( و مداخالت جراحی صورت میپذيرد.</a:t>
            </a:r>
          </a:p>
          <a:p>
            <a:pPr marL="0" indent="0" algn="r">
              <a:buNone/>
            </a:pPr>
            <a:r>
              <a:rPr lang="fa-IR" sz="2800" dirty="0"/>
              <a:t> مداخالت دارويی شامل استفاده از يوتروتونیک هاست.</a:t>
            </a:r>
          </a:p>
          <a:p>
            <a:pPr marL="0" indent="0" algn="r">
              <a:buNone/>
            </a:pPr>
            <a:r>
              <a:rPr lang="fa-IR" sz="2800" dirty="0"/>
              <a:t> مداخالت مکانیکی شامل اقدامات محافظه کارانه از قبیل ماساژ رحمی و فشار بر روي رحم است.</a:t>
            </a:r>
          </a:p>
          <a:p>
            <a:pPr marL="0" indent="0" algn="r">
              <a:buNone/>
            </a:pPr>
            <a:r>
              <a:rPr lang="fa-IR" sz="2800" dirty="0"/>
              <a:t> مداخالت جراحی: در صورت عدم کنترل خونريزي مداخالت جراحی نیز ضرورت میيابد.</a:t>
            </a:r>
            <a:endParaRPr lang="en-US" sz="2800" dirty="0"/>
          </a:p>
        </p:txBody>
      </p:sp>
    </p:spTree>
    <p:extLst>
      <p:ext uri="{BB962C8B-B14F-4D97-AF65-F5344CB8AC3E}">
        <p14:creationId xmlns:p14="http://schemas.microsoft.com/office/powerpoint/2010/main" val="85132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E0F3-B6DB-4D39-9E43-A70B510DDE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830DA8-F6AF-6510-8DE2-771EF2522C73}"/>
              </a:ext>
            </a:extLst>
          </p:cNvPr>
          <p:cNvSpPr>
            <a:spLocks noGrp="1"/>
          </p:cNvSpPr>
          <p:nvPr>
            <p:ph idx="1"/>
          </p:nvPr>
        </p:nvSpPr>
        <p:spPr/>
        <p:txBody>
          <a:bodyPr>
            <a:normAutofit fontScale="85000" lnSpcReduction="20000"/>
          </a:bodyPr>
          <a:lstStyle/>
          <a:p>
            <a:pPr marL="0" indent="0" algn="r">
              <a:buNone/>
            </a:pPr>
            <a:r>
              <a:rPr lang="fa-IR" dirty="0"/>
              <a:t>4 اختالل انعقادی</a:t>
            </a:r>
          </a:p>
          <a:p>
            <a:pPr marL="0" indent="0" algn="r">
              <a:buNone/>
            </a:pPr>
            <a:r>
              <a:rPr lang="fa-IR" dirty="0"/>
              <a:t>اختالالت انعقادي از علل نادر خونريزي پس از زايمان است. اين عارضه باعث میشود که اقدامات معمول کنترل خونريزي موثر نشود. داليل مختلفی براي بروز اختالالت انعقادي حین بارداري، زايمان و پس از زايمان وجود دارد.</a:t>
            </a:r>
          </a:p>
          <a:p>
            <a:pPr marL="0" indent="0" algn="r">
              <a:buNone/>
            </a:pPr>
            <a:r>
              <a:rPr lang="fa-IR" dirty="0"/>
              <a:t>وجود بیماريهاي انعقادي زمینه اي: بیماريهايی نظیر پورپوراي ترومبوسیتوپنیک ايديوپاتیک، پورپوراي ترمبوسیتوپنیک ترمبوتیک، بیماري فون ويلبراند و هموفیلی می تواند خونريزي پس از زاي مان قابل توجهی ايجاد کند. بنابراين بايد براي</a:t>
            </a:r>
          </a:p>
          <a:p>
            <a:pPr marL="0" indent="0" algn="r">
              <a:buNone/>
            </a:pPr>
            <a:r>
              <a:rPr lang="fa-IR" dirty="0"/>
              <a:t>برنامه ريزي مناسب و جلوگیري از خونريزي پس از زايمان اين موارد در بارداري بررسی شود.</a:t>
            </a:r>
          </a:p>
          <a:p>
            <a:pPr marL="0" indent="0" algn="r">
              <a:buNone/>
            </a:pPr>
            <a:r>
              <a:rPr lang="fa-IR" dirty="0"/>
              <a:t>مصرف داروهاي ضد انعقاد: داروهايی مانند آسپرين که با عملکرد پالکت ها تداخل دارند نیز می تواند باعث افزايش خونريزي پس از زايمان شوند.</a:t>
            </a:r>
          </a:p>
          <a:p>
            <a:pPr marL="0" indent="0" algn="r">
              <a:buNone/>
            </a:pPr>
            <a:r>
              <a:rPr lang="en-US" dirty="0"/>
              <a:t>DIC: </a:t>
            </a:r>
            <a:r>
              <a:rPr lang="fa-IR" dirty="0"/>
              <a:t>يکی از علل مهم اختالالت انعقادي است. در موارد پره اکالمپسی شديد، سندرم </a:t>
            </a:r>
            <a:r>
              <a:rPr lang="en-US" dirty="0"/>
              <a:t>HELLP، </a:t>
            </a:r>
            <a:r>
              <a:rPr lang="fa-IR" dirty="0"/>
              <a:t>آمبولی مايع آمنیوتیک، سپسیس، دکلمان و کندگی جفت، باقی ماندن طوالنی مدت جنین مرده در شکم مادر ) </a:t>
            </a:r>
            <a:r>
              <a:rPr lang="en-US" dirty="0"/>
              <a:t>IUFD )</a:t>
            </a:r>
            <a:r>
              <a:rPr lang="fa-IR" dirty="0"/>
              <a:t>و خونريزي شديد که با</a:t>
            </a:r>
            <a:endParaRPr lang="en-US" dirty="0"/>
          </a:p>
        </p:txBody>
      </p:sp>
    </p:spTree>
    <p:extLst>
      <p:ext uri="{BB962C8B-B14F-4D97-AF65-F5344CB8AC3E}">
        <p14:creationId xmlns:p14="http://schemas.microsoft.com/office/powerpoint/2010/main" val="4013675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6699-06BB-4858-2651-82B6ABA779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13B00A-FE25-658C-0B5B-2749239FD62E}"/>
              </a:ext>
            </a:extLst>
          </p:cNvPr>
          <p:cNvSpPr>
            <a:spLocks noGrp="1"/>
          </p:cNvSpPr>
          <p:nvPr>
            <p:ph idx="1"/>
          </p:nvPr>
        </p:nvSpPr>
        <p:spPr/>
        <p:txBody>
          <a:bodyPr>
            <a:normAutofit fontScale="92500" lnSpcReduction="10000"/>
          </a:bodyPr>
          <a:lstStyle/>
          <a:p>
            <a:pPr marL="0" indent="0" algn="r">
              <a:buNone/>
            </a:pPr>
            <a:endParaRPr lang="fa-IR" dirty="0"/>
          </a:p>
          <a:p>
            <a:pPr marL="0" indent="0" algn="r">
              <a:buNone/>
            </a:pPr>
            <a:r>
              <a:rPr lang="fa-IR" dirty="0"/>
              <a:t>تخلیه فاکتورهاي انعقادي منجر به اختالل انعقادي مصرفی میشود احتمال </a:t>
            </a:r>
            <a:r>
              <a:rPr lang="en-US" dirty="0"/>
              <a:t>DIC </a:t>
            </a:r>
            <a:r>
              <a:rPr lang="fa-IR" dirty="0"/>
              <a:t>وجود دارد.</a:t>
            </a:r>
          </a:p>
          <a:p>
            <a:pPr marL="0" indent="0" algn="r">
              <a:buNone/>
            </a:pPr>
            <a:r>
              <a:rPr lang="fa-IR" dirty="0"/>
              <a:t> اقدامات کلینیکی شامل شمارش پالکتی، سنجش زمان پروترومبین، (</a:t>
            </a:r>
            <a:r>
              <a:rPr lang="en-US" dirty="0"/>
              <a:t>Ratio Normalized International (INR، </a:t>
            </a:r>
            <a:r>
              <a:rPr lang="fa-IR" dirty="0"/>
              <a:t>زمان ترمبوپالستین نسبی، زمان ترومبین) </a:t>
            </a:r>
            <a:r>
              <a:rPr lang="en-US" dirty="0"/>
              <a:t>TT)، </a:t>
            </a:r>
            <a:r>
              <a:rPr lang="fa-IR" dirty="0"/>
              <a:t>سطح فیبرينوژن و محصوالت تجزيه فیبرين )دي - دايمر( است. اندازه</a:t>
            </a:r>
          </a:p>
          <a:p>
            <a:pPr marL="0" indent="0" algn="r">
              <a:buNone/>
            </a:pPr>
            <a:r>
              <a:rPr lang="fa-IR" dirty="0"/>
              <a:t>گیري فیبرينوژن عامل پیشگوئی کننده مهمی در تعیین شدت خونريزي پس از زايمان است.</a:t>
            </a:r>
          </a:p>
          <a:p>
            <a:pPr marL="0" indent="0" algn="r">
              <a:buNone/>
            </a:pPr>
            <a:r>
              <a:rPr lang="fa-IR" dirty="0"/>
              <a:t> اقدامات درمانی شامل درمان بیماري زمینه اي، بررسی سريال وضعیت انعقادي، جايگزينی مناسب اجزاي خونی و حمايت از حجم داخل عروقی است . ا قدامات درمانی که براي اصالح نقايص انعقادي در زمانی خونريزي فعال مطابق</a:t>
            </a:r>
          </a:p>
          <a:p>
            <a:pPr marL="0" indent="0" algn="r">
              <a:buNone/>
            </a:pPr>
            <a:r>
              <a:rPr lang="fa-IR" dirty="0"/>
              <a:t>پروتکل شوک و ترانسفوزيون خون انجام شود.</a:t>
            </a:r>
          </a:p>
          <a:p>
            <a:pPr marL="0" indent="0" algn="r">
              <a:buNone/>
            </a:pPr>
            <a:endParaRPr lang="en-US" dirty="0"/>
          </a:p>
        </p:txBody>
      </p:sp>
    </p:spTree>
    <p:extLst>
      <p:ext uri="{BB962C8B-B14F-4D97-AF65-F5344CB8AC3E}">
        <p14:creationId xmlns:p14="http://schemas.microsoft.com/office/powerpoint/2010/main" val="549086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AF70-E0E7-9BD9-4664-2BEDD47F132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41C413B-64C1-9FD0-2D32-28A6791EF5B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75992" y="2016125"/>
            <a:ext cx="5554340" cy="3449638"/>
          </a:xfrm>
        </p:spPr>
      </p:pic>
    </p:spTree>
    <p:extLst>
      <p:ext uri="{BB962C8B-B14F-4D97-AF65-F5344CB8AC3E}">
        <p14:creationId xmlns:p14="http://schemas.microsoft.com/office/powerpoint/2010/main" val="380688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6593-BA69-8E25-0713-4261982CFB66}"/>
              </a:ext>
            </a:extLst>
          </p:cNvPr>
          <p:cNvSpPr>
            <a:spLocks noGrp="1"/>
          </p:cNvSpPr>
          <p:nvPr>
            <p:ph type="title"/>
          </p:nvPr>
        </p:nvSpPr>
        <p:spPr/>
        <p:txBody>
          <a:bodyPr/>
          <a:lstStyle/>
          <a:p>
            <a:r>
              <a:rPr lang="fa-IR" dirty="0"/>
              <a:t>همزمان با شروع درمان دارويي اقدامات زير بايد انجام شود:</a:t>
            </a:r>
            <a:br>
              <a:rPr lang="fa-IR" dirty="0"/>
            </a:br>
            <a:endParaRPr lang="en-US" dirty="0"/>
          </a:p>
        </p:txBody>
      </p:sp>
      <p:sp>
        <p:nvSpPr>
          <p:cNvPr id="3" name="Content Placeholder 2">
            <a:extLst>
              <a:ext uri="{FF2B5EF4-FFF2-40B4-BE49-F238E27FC236}">
                <a16:creationId xmlns:a16="http://schemas.microsoft.com/office/drawing/2014/main" id="{7F70D02C-4FD7-3B11-2A78-B0CF0360979A}"/>
              </a:ext>
            </a:extLst>
          </p:cNvPr>
          <p:cNvSpPr>
            <a:spLocks noGrp="1"/>
          </p:cNvSpPr>
          <p:nvPr>
            <p:ph idx="1"/>
          </p:nvPr>
        </p:nvSpPr>
        <p:spPr/>
        <p:txBody>
          <a:bodyPr>
            <a:noAutofit/>
          </a:bodyPr>
          <a:lstStyle/>
          <a:p>
            <a:pPr marL="0" indent="0" algn="r">
              <a:buNone/>
            </a:pPr>
            <a:r>
              <a:rPr lang="fa-IR" sz="2800" dirty="0"/>
              <a:t> درخواست کمک )تعريف و اعالم کد اورژانس مامائی در هر بیمارستان ضروريست(</a:t>
            </a:r>
          </a:p>
          <a:p>
            <a:pPr marL="0" indent="0" algn="r">
              <a:buNone/>
            </a:pPr>
            <a:r>
              <a:rPr lang="fa-IR" sz="2800" dirty="0"/>
              <a:t> قرار دادن مادر در وضعیت خوابیده و گرم نگه داشتن او</a:t>
            </a:r>
          </a:p>
          <a:p>
            <a:pPr marL="0" indent="0" algn="r">
              <a:buNone/>
            </a:pPr>
            <a:r>
              <a:rPr lang="fa-IR" sz="2800" dirty="0"/>
              <a:t> بررسی علت خونريزي )آسیب کانال زايمان و آتونی، ...(</a:t>
            </a:r>
          </a:p>
          <a:p>
            <a:pPr marL="0" indent="0" algn="r">
              <a:buNone/>
            </a:pPr>
            <a:r>
              <a:rPr lang="fa-IR" sz="2800" dirty="0"/>
              <a:t> گرفتن دو رگ با آنژيوکت هاي شماره 14-16 چون همراه با تزريق خون، تزريق کريستالوئید با اکسی توسین ادامه خواهد يافت.</a:t>
            </a:r>
          </a:p>
          <a:p>
            <a:pPr marL="0" indent="0" algn="r">
              <a:buNone/>
            </a:pPr>
            <a:r>
              <a:rPr lang="fa-IR" sz="2800" dirty="0"/>
              <a:t> گذاشتن کاتتر فولی براي پايش برون ده ادراري</a:t>
            </a:r>
            <a:endParaRPr lang="en-US" sz="2800" dirty="0"/>
          </a:p>
        </p:txBody>
      </p:sp>
    </p:spTree>
    <p:extLst>
      <p:ext uri="{BB962C8B-B14F-4D97-AF65-F5344CB8AC3E}">
        <p14:creationId xmlns:p14="http://schemas.microsoft.com/office/powerpoint/2010/main" val="64468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12E6-E8D4-A473-93B5-8397E9590186}"/>
              </a:ext>
            </a:extLst>
          </p:cNvPr>
          <p:cNvSpPr>
            <a:spLocks noGrp="1"/>
          </p:cNvSpPr>
          <p:nvPr>
            <p:ph type="title"/>
          </p:nvPr>
        </p:nvSpPr>
        <p:spPr/>
        <p:txBody>
          <a:bodyPr/>
          <a:lstStyle/>
          <a:p>
            <a:pPr algn="r"/>
            <a:r>
              <a:rPr lang="fa-IR" dirty="0"/>
              <a:t>تهیه 20 میلی لیتر خون وريدي براي انجام آزمايشات زير:</a:t>
            </a:r>
            <a:br>
              <a:rPr lang="fa-IR" dirty="0"/>
            </a:br>
            <a:endParaRPr lang="en-US" dirty="0"/>
          </a:p>
        </p:txBody>
      </p:sp>
      <p:sp>
        <p:nvSpPr>
          <p:cNvPr id="3" name="Content Placeholder 2">
            <a:extLst>
              <a:ext uri="{FF2B5EF4-FFF2-40B4-BE49-F238E27FC236}">
                <a16:creationId xmlns:a16="http://schemas.microsoft.com/office/drawing/2014/main" id="{6ACAACD3-B839-03BC-32AA-B6E6E52D5F13}"/>
              </a:ext>
            </a:extLst>
          </p:cNvPr>
          <p:cNvSpPr>
            <a:spLocks noGrp="1"/>
          </p:cNvSpPr>
          <p:nvPr>
            <p:ph idx="1"/>
          </p:nvPr>
        </p:nvSpPr>
        <p:spPr/>
        <p:txBody>
          <a:bodyPr>
            <a:noAutofit/>
          </a:bodyPr>
          <a:lstStyle/>
          <a:p>
            <a:pPr marL="0" indent="0" algn="r">
              <a:buNone/>
            </a:pPr>
            <a:r>
              <a:rPr lang="fa-IR" sz="2400" dirty="0"/>
              <a:t> شمارش کامل سلولهاي خونی )</a:t>
            </a:r>
            <a:r>
              <a:rPr lang="en-US" sz="2400" dirty="0"/>
              <a:t>CBC )</a:t>
            </a:r>
          </a:p>
          <a:p>
            <a:pPr marL="0" indent="0" algn="r">
              <a:buNone/>
            </a:pPr>
            <a:r>
              <a:rPr lang="en-US" sz="2400" dirty="0"/>
              <a:t> </a:t>
            </a:r>
            <a:r>
              <a:rPr lang="fa-IR" sz="2400" dirty="0"/>
              <a:t>تعیین گروه خون و ارهاش و غربالگري آنتی بادي ها در صورت امکان</a:t>
            </a:r>
          </a:p>
          <a:p>
            <a:pPr marL="0" indent="0" algn="r">
              <a:buNone/>
            </a:pPr>
            <a:r>
              <a:rPr lang="fa-IR" sz="2400" dirty="0"/>
              <a:t> رزرو 4 واحد خون کراس مچ شده )نمونه خونی که براي کراس مچ استفاده می شود بايد کمتر از 7 روز عمر داشته باشد.(</a:t>
            </a:r>
          </a:p>
          <a:p>
            <a:pPr marL="0" indent="0" algn="r">
              <a:buNone/>
            </a:pPr>
            <a:r>
              <a:rPr lang="fa-IR" sz="2400" dirty="0"/>
              <a:t> تعیین وضعیت انعقادي )فیبرينوژن، </a:t>
            </a:r>
            <a:r>
              <a:rPr lang="en-US" sz="2400" dirty="0"/>
              <a:t>PT ,PTT ). </a:t>
            </a:r>
            <a:r>
              <a:rPr lang="fa-IR" sz="2400" dirty="0"/>
              <a:t>فیبرينوژن زودتر از ساير فاکتور ها افت می کند. میزان طبیعی </a:t>
            </a:r>
          </a:p>
          <a:p>
            <a:pPr marL="0" indent="0" algn="r">
              <a:buNone/>
            </a:pPr>
            <a:r>
              <a:rPr lang="fa-IR" sz="2400" dirty="0"/>
              <a:t>فراورده هاي خونی دارد.</a:t>
            </a:r>
          </a:p>
          <a:p>
            <a:pPr marL="0" indent="0" algn="r">
              <a:buNone/>
            </a:pPr>
            <a:r>
              <a:rPr lang="fa-IR" sz="2400" dirty="0"/>
              <a:t> تستهاي کلیوي و کبدي به منظور تعیین حد پايه</a:t>
            </a:r>
            <a:endParaRPr lang="en-US" sz="2400" dirty="0"/>
          </a:p>
        </p:txBody>
      </p:sp>
    </p:spTree>
    <p:extLst>
      <p:ext uri="{BB962C8B-B14F-4D97-AF65-F5344CB8AC3E}">
        <p14:creationId xmlns:p14="http://schemas.microsoft.com/office/powerpoint/2010/main" val="338024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1725-81DE-308F-DDC6-7E818ED7C8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025BF3-80CA-6B69-557F-312FF8103538}"/>
              </a:ext>
            </a:extLst>
          </p:cNvPr>
          <p:cNvSpPr>
            <a:spLocks noGrp="1"/>
          </p:cNvSpPr>
          <p:nvPr>
            <p:ph idx="1"/>
          </p:nvPr>
        </p:nvSpPr>
        <p:spPr/>
        <p:txBody>
          <a:bodyPr>
            <a:noAutofit/>
          </a:bodyPr>
          <a:lstStyle/>
          <a:p>
            <a:pPr algn="r"/>
            <a:r>
              <a:rPr lang="fa-IR" sz="2800" dirty="0"/>
              <a:t>کنترل عاليم حیاتی؛ درجه حرارت هر 15 دقیقه يکبار، کنترل نبض )با استفاده از پالس اکسی متر(، فشار خون و تنفس هر 15 دقیقه براي خونريزي شديد و مهلک و مانیتورينگ مداوم</a:t>
            </a:r>
          </a:p>
          <a:p>
            <a:pPr algn="r"/>
            <a:r>
              <a:rPr lang="fa-IR" sz="2800" dirty="0"/>
              <a:t> دادن اکسیژن با ماسک 11-15 لیتر در دقیقه</a:t>
            </a:r>
          </a:p>
          <a:p>
            <a:pPr algn="r"/>
            <a:r>
              <a:rPr lang="fa-IR" sz="2800" dirty="0"/>
              <a:t> دادن مايعات کريستالوئید مانند محلول رينگرالکتات، نرمال سالین، حداکثر 3/5 لیتر تا زمان دريافت خون</a:t>
            </a:r>
          </a:p>
          <a:p>
            <a:pPr algn="r"/>
            <a:r>
              <a:rPr lang="fa-IR" sz="2800" dirty="0"/>
              <a:t> ماساژ دو دستی رحم و فشار روي آئورت شکمی همزمان با اقدامات فوق</a:t>
            </a:r>
          </a:p>
          <a:p>
            <a:pPr algn="r"/>
            <a:endParaRPr lang="en-US" sz="2800" dirty="0"/>
          </a:p>
        </p:txBody>
      </p:sp>
    </p:spTree>
    <p:extLst>
      <p:ext uri="{BB962C8B-B14F-4D97-AF65-F5344CB8AC3E}">
        <p14:creationId xmlns:p14="http://schemas.microsoft.com/office/powerpoint/2010/main" val="25611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8702-1899-BA53-358F-86386C0885F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2FBE0D-57CA-19EE-2505-F1348BF184CB}"/>
              </a:ext>
            </a:extLst>
          </p:cNvPr>
          <p:cNvSpPr>
            <a:spLocks noGrp="1"/>
          </p:cNvSpPr>
          <p:nvPr>
            <p:ph idx="1"/>
          </p:nvPr>
        </p:nvSpPr>
        <p:spPr/>
        <p:txBody>
          <a:bodyPr>
            <a:noAutofit/>
          </a:bodyPr>
          <a:lstStyle/>
          <a:p>
            <a:pPr marL="0" indent="0" algn="r">
              <a:buNone/>
            </a:pPr>
            <a:r>
              <a:rPr lang="fa-IR" sz="2400" dirty="0"/>
              <a:t> انجام مانیتورينگ مسیر شريانی ) </a:t>
            </a:r>
            <a:r>
              <a:rPr lang="en-US" sz="2400" dirty="0"/>
              <a:t>line CV )</a:t>
            </a:r>
            <a:r>
              <a:rPr lang="fa-IR" sz="2400" dirty="0"/>
              <a:t>در صورت حضور پرسنل ورزيده</a:t>
            </a:r>
          </a:p>
          <a:p>
            <a:pPr marL="0" indent="0" algn="r">
              <a:buNone/>
            </a:pPr>
            <a:r>
              <a:rPr lang="fa-IR" sz="2400" dirty="0"/>
              <a:t> در خونريزي شديد و مهلک به محض کنترل خونريزي انتقال بیمار به بخش مراقبت ويژه انجام شود و در صورت نبود </a:t>
            </a:r>
            <a:r>
              <a:rPr lang="en-US" sz="2400" dirty="0"/>
              <a:t>ICU ، </a:t>
            </a:r>
            <a:r>
              <a:rPr lang="fa-IR" sz="2400" dirty="0"/>
              <a:t>اعزام بیمار در اولین فرصت با اخذ پذيرش ضروري است.</a:t>
            </a:r>
          </a:p>
          <a:p>
            <a:pPr marL="0" indent="0" algn="r">
              <a:buNone/>
            </a:pPr>
            <a:r>
              <a:rPr lang="fa-IR" sz="2400" dirty="0"/>
              <a:t> در خونريزي خفیف و متوسط پايش دقیق بیمار در واحد زايمانی توسط فرد ماهر الزامی است.</a:t>
            </a:r>
          </a:p>
          <a:p>
            <a:pPr marL="0" indent="0" algn="r">
              <a:buNone/>
            </a:pPr>
            <a:r>
              <a:rPr lang="fa-IR" sz="2400" dirty="0"/>
              <a:t> پارامترهاي کنترل بیمار را بر اساس چارت </a:t>
            </a:r>
            <a:r>
              <a:rPr lang="en-US" sz="2400" dirty="0"/>
              <a:t>MEOWS </a:t>
            </a:r>
            <a:r>
              <a:rPr lang="fa-IR" sz="2400" dirty="0"/>
              <a:t>گزارش نمايید.</a:t>
            </a:r>
          </a:p>
          <a:p>
            <a:pPr marL="0" indent="0" algn="r">
              <a:buNone/>
            </a:pPr>
            <a:r>
              <a:rPr lang="fa-IR" sz="2400" dirty="0"/>
              <a:t> میزان مايعات دريافتی، محصوالت خونی و خون ثبت گردد.</a:t>
            </a:r>
            <a:endParaRPr lang="en-US" sz="2400" dirty="0"/>
          </a:p>
        </p:txBody>
      </p:sp>
    </p:spTree>
    <p:extLst>
      <p:ext uri="{BB962C8B-B14F-4D97-AF65-F5344CB8AC3E}">
        <p14:creationId xmlns:p14="http://schemas.microsoft.com/office/powerpoint/2010/main" val="192601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D54B-869A-3661-59E4-1D73E26A73C5}"/>
              </a:ext>
            </a:extLst>
          </p:cNvPr>
          <p:cNvSpPr>
            <a:spLocks noGrp="1"/>
          </p:cNvSpPr>
          <p:nvPr>
            <p:ph type="title"/>
          </p:nvPr>
        </p:nvSpPr>
        <p:spPr/>
        <p:txBody>
          <a:bodyPr>
            <a:noAutofit/>
          </a:bodyPr>
          <a:lstStyle/>
          <a:p>
            <a:pPr algn="r"/>
            <a:r>
              <a:rPr lang="fa-IR" sz="2400" dirty="0"/>
              <a:t>1 </a:t>
            </a:r>
            <a:r>
              <a:rPr lang="fa-IR" b="1" dirty="0"/>
              <a:t>اداره آتوني</a:t>
            </a:r>
            <a:br>
              <a:rPr lang="fa-IR" sz="2400" dirty="0"/>
            </a:br>
            <a:endParaRPr lang="en-US" sz="2400" dirty="0"/>
          </a:p>
        </p:txBody>
      </p:sp>
      <p:sp>
        <p:nvSpPr>
          <p:cNvPr id="3" name="Content Placeholder 2">
            <a:extLst>
              <a:ext uri="{FF2B5EF4-FFF2-40B4-BE49-F238E27FC236}">
                <a16:creationId xmlns:a16="http://schemas.microsoft.com/office/drawing/2014/main" id="{061824BB-CB09-A518-3D64-E34416CA2CFD}"/>
              </a:ext>
            </a:extLst>
          </p:cNvPr>
          <p:cNvSpPr>
            <a:spLocks noGrp="1"/>
          </p:cNvSpPr>
          <p:nvPr>
            <p:ph idx="1"/>
          </p:nvPr>
        </p:nvSpPr>
        <p:spPr/>
        <p:txBody>
          <a:bodyPr>
            <a:noAutofit/>
          </a:bodyPr>
          <a:lstStyle/>
          <a:p>
            <a:pPr marL="0" indent="0" algn="r">
              <a:buNone/>
            </a:pPr>
            <a:r>
              <a:rPr lang="fa-IR" sz="2800" dirty="0"/>
              <a:t>علل مساعد كننده آتوني رحم: )موارد هشدار(</a:t>
            </a:r>
          </a:p>
          <a:p>
            <a:pPr marL="0" indent="0" algn="r">
              <a:buNone/>
            </a:pPr>
            <a:r>
              <a:rPr lang="fa-IR" sz="2800" dirty="0"/>
              <a:t> استفاده از القا يا اگمنتیشن در طول زايمان</a:t>
            </a:r>
          </a:p>
          <a:p>
            <a:pPr marL="0" indent="0" algn="r">
              <a:buNone/>
            </a:pPr>
            <a:r>
              <a:rPr lang="fa-IR" sz="2800" dirty="0"/>
              <a:t> بیهوشی عمومی</a:t>
            </a:r>
          </a:p>
          <a:p>
            <a:pPr marL="0" indent="0" algn="r">
              <a:buNone/>
            </a:pPr>
            <a:r>
              <a:rPr lang="fa-IR" sz="2800" dirty="0"/>
              <a:t> دوقلو و يا تولد چندقلويی</a:t>
            </a:r>
          </a:p>
          <a:p>
            <a:pPr marL="0" indent="0" algn="r">
              <a:buNone/>
            </a:pPr>
            <a:r>
              <a:rPr lang="fa-IR" sz="2800" dirty="0"/>
              <a:t> افزايش مقدار مايع آمنیوتیک ) </a:t>
            </a:r>
            <a:r>
              <a:rPr lang="en-US" sz="2800" dirty="0"/>
              <a:t>polyhydramnios)</a:t>
            </a:r>
          </a:p>
          <a:p>
            <a:pPr marL="0" indent="0" algn="r">
              <a:buNone/>
            </a:pPr>
            <a:r>
              <a:rPr lang="en-US" sz="2800" dirty="0"/>
              <a:t></a:t>
            </a:r>
          </a:p>
        </p:txBody>
      </p:sp>
    </p:spTree>
    <p:extLst>
      <p:ext uri="{BB962C8B-B14F-4D97-AF65-F5344CB8AC3E}">
        <p14:creationId xmlns:p14="http://schemas.microsoft.com/office/powerpoint/2010/main" val="405039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C1EA-11D2-B688-8633-0F928BF927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9492FD-AAE4-E803-E47A-49F2A19D27E7}"/>
              </a:ext>
            </a:extLst>
          </p:cNvPr>
          <p:cNvSpPr>
            <a:spLocks noGrp="1"/>
          </p:cNvSpPr>
          <p:nvPr>
            <p:ph idx="1"/>
          </p:nvPr>
        </p:nvSpPr>
        <p:spPr/>
        <p:txBody>
          <a:bodyPr>
            <a:noAutofit/>
          </a:bodyPr>
          <a:lstStyle/>
          <a:p>
            <a:pPr marL="0" indent="0" algn="r">
              <a:buNone/>
            </a:pPr>
            <a:r>
              <a:rPr lang="fa-IR" sz="2800" dirty="0"/>
              <a:t>زايمان يک نوزاد بزرگ</a:t>
            </a:r>
          </a:p>
          <a:p>
            <a:pPr marL="0" indent="0" algn="r">
              <a:buNone/>
            </a:pPr>
            <a:r>
              <a:rPr lang="fa-IR" sz="2800" dirty="0"/>
              <a:t> سابقه بیش از پنج حاملگی</a:t>
            </a:r>
          </a:p>
          <a:p>
            <a:pPr marL="0" indent="0" algn="r">
              <a:buNone/>
            </a:pPr>
            <a:r>
              <a:rPr lang="fa-IR" sz="2800" dirty="0"/>
              <a:t> زايمان غیر طبیعی ) سخت زايی(</a:t>
            </a:r>
          </a:p>
          <a:p>
            <a:pPr marL="0" indent="0" algn="r">
              <a:buNone/>
            </a:pPr>
            <a:r>
              <a:rPr lang="fa-IR" sz="2800" dirty="0"/>
              <a:t>)</a:t>
            </a:r>
            <a:r>
              <a:rPr lang="en-US" sz="2800" dirty="0"/>
              <a:t>chorioamnionitis ( </a:t>
            </a:r>
            <a:r>
              <a:rPr lang="fa-IR" sz="2800" dirty="0"/>
              <a:t>عفونت </a:t>
            </a:r>
          </a:p>
          <a:p>
            <a:pPr marL="0" indent="0" algn="r">
              <a:buNone/>
            </a:pPr>
            <a:r>
              <a:rPr lang="fa-IR" sz="2800" dirty="0"/>
              <a:t> باقی ماندن جفت در رحم</a:t>
            </a:r>
          </a:p>
          <a:p>
            <a:pPr marL="0" indent="0" algn="r">
              <a:buNone/>
            </a:pPr>
            <a:r>
              <a:rPr lang="fa-IR" sz="2800" dirty="0"/>
              <a:t> توده هاي خوش خیم ديواره رحم )فیبروم(</a:t>
            </a:r>
            <a:endParaRPr lang="en-US" sz="2800" dirty="0"/>
          </a:p>
        </p:txBody>
      </p:sp>
    </p:spTree>
    <p:extLst>
      <p:ext uri="{BB962C8B-B14F-4D97-AF65-F5344CB8AC3E}">
        <p14:creationId xmlns:p14="http://schemas.microsoft.com/office/powerpoint/2010/main" val="140909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0608-BC31-5ADF-3593-CC29CF6A07D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4F37903-4C8F-D487-2B8C-9D762309EBDD}"/>
              </a:ext>
            </a:extLst>
          </p:cNvPr>
          <p:cNvPicPr>
            <a:picLocks noGrp="1" noChangeAspect="1"/>
          </p:cNvPicPr>
          <p:nvPr>
            <p:ph idx="1"/>
          </p:nvPr>
        </p:nvPicPr>
        <p:blipFill>
          <a:blip r:embed="rId2"/>
          <a:stretch>
            <a:fillRect/>
          </a:stretch>
        </p:blipFill>
        <p:spPr>
          <a:xfrm>
            <a:off x="347870" y="516834"/>
            <a:ext cx="11976652" cy="5446643"/>
          </a:xfrm>
          <a:prstGeom prst="rect">
            <a:avLst/>
          </a:prstGeom>
        </p:spPr>
      </p:pic>
    </p:spTree>
    <p:extLst>
      <p:ext uri="{BB962C8B-B14F-4D97-AF65-F5344CB8AC3E}">
        <p14:creationId xmlns:p14="http://schemas.microsoft.com/office/powerpoint/2010/main" val="236548627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49</TotalTime>
  <Words>2172</Words>
  <Application>Microsoft Office PowerPoint</Application>
  <PresentationFormat>Widescreen</PresentationFormat>
  <Paragraphs>101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Gill Sans MT</vt:lpstr>
      <vt:lpstr>Gallery</vt:lpstr>
      <vt:lpstr>PowerPoint Presentation</vt:lpstr>
      <vt:lpstr>اداره خونريزی پس از زايمان </vt:lpstr>
      <vt:lpstr>همزمان با شروع درمان دارويي اقدامات زير بايد انجام شود: </vt:lpstr>
      <vt:lpstr>تهیه 20 میلی لیتر خون وريدي براي انجام آزمايشات زير: </vt:lpstr>
      <vt:lpstr>PowerPoint Presentation</vt:lpstr>
      <vt:lpstr>PowerPoint Presentation</vt:lpstr>
      <vt:lpstr>1 اداره آتوني </vt:lpstr>
      <vt:lpstr>PowerPoint Presentation</vt:lpstr>
      <vt:lpstr>PowerPoint Presentation</vt:lpstr>
      <vt:lpstr>PowerPoint Presentation</vt:lpstr>
      <vt:lpstr>PowerPoint Presentation</vt:lpstr>
      <vt:lpstr>PowerPoint Presentation</vt:lpstr>
      <vt:lpstr>نکات مهم در استفاده از سوند فولي:</vt:lpstr>
      <vt:lpstr>مداخلات جراحي</vt:lpstr>
      <vt:lpstr>PowerPoint Presentation</vt:lpstr>
      <vt:lpstr>ملاحظات پس از كنترل خونريزی </vt:lpstr>
      <vt:lpstr>اداره خونريزی ناشي از آسيب دستگاه تناسلي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parichehr Pooransari</dc:creator>
  <cp:lastModifiedBy>parichehr Pooransari</cp:lastModifiedBy>
  <cp:revision>12</cp:revision>
  <dcterms:created xsi:type="dcterms:W3CDTF">2023-11-15T18:04:36Z</dcterms:created>
  <dcterms:modified xsi:type="dcterms:W3CDTF">2023-11-15T18:54:27Z</dcterms:modified>
</cp:coreProperties>
</file>